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</p:sldIdLst>
  <p:sldSz cy="5143500" cx="9144000"/>
  <p:notesSz cx="6858000" cy="9144000"/>
  <p:embeddedFontLst>
    <p:embeddedFont>
      <p:font typeface="Raleway"/>
      <p:regular r:id="rId34"/>
      <p:bold r:id="rId35"/>
      <p:italic r:id="rId36"/>
      <p:boldItalic r:id="rId37"/>
    </p:embeddedFont>
    <p:embeddedFont>
      <p:font typeface="Lato"/>
      <p:regular r:id="rId38"/>
      <p:bold r:id="rId39"/>
      <p:italic r:id="rId40"/>
      <p:boldItalic r:id="rId41"/>
    </p:embeddedFont>
    <p:embeddedFont>
      <p:font typeface="Palatino Linotype"/>
      <p:regular r:id="rId42"/>
      <p:bold r:id="rId43"/>
      <p:italic r:id="rId44"/>
      <p:boldItalic r:id="rId4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Lato-italic.fntdata"/><Relationship Id="rId20" Type="http://schemas.openxmlformats.org/officeDocument/2006/relationships/slide" Target="slides/slide15.xml"/><Relationship Id="rId42" Type="http://schemas.openxmlformats.org/officeDocument/2006/relationships/font" Target="fonts/PalatinoLinotype-regular.fntdata"/><Relationship Id="rId41" Type="http://schemas.openxmlformats.org/officeDocument/2006/relationships/font" Target="fonts/Lato-boldItalic.fntdata"/><Relationship Id="rId22" Type="http://schemas.openxmlformats.org/officeDocument/2006/relationships/slide" Target="slides/slide17.xml"/><Relationship Id="rId44" Type="http://schemas.openxmlformats.org/officeDocument/2006/relationships/font" Target="fonts/PalatinoLinotype-italic.fntdata"/><Relationship Id="rId21" Type="http://schemas.openxmlformats.org/officeDocument/2006/relationships/slide" Target="slides/slide16.xml"/><Relationship Id="rId43" Type="http://schemas.openxmlformats.org/officeDocument/2006/relationships/font" Target="fonts/PalatinoLinotype-bold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45" Type="http://schemas.openxmlformats.org/officeDocument/2006/relationships/font" Target="fonts/PalatinoLinotype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Raleway-bold.fntdata"/><Relationship Id="rId12" Type="http://schemas.openxmlformats.org/officeDocument/2006/relationships/slide" Target="slides/slide7.xml"/><Relationship Id="rId34" Type="http://schemas.openxmlformats.org/officeDocument/2006/relationships/font" Target="fonts/Raleway-regular.fntdata"/><Relationship Id="rId15" Type="http://schemas.openxmlformats.org/officeDocument/2006/relationships/slide" Target="slides/slide10.xml"/><Relationship Id="rId37" Type="http://schemas.openxmlformats.org/officeDocument/2006/relationships/font" Target="fonts/Raleway-boldItalic.fntdata"/><Relationship Id="rId14" Type="http://schemas.openxmlformats.org/officeDocument/2006/relationships/slide" Target="slides/slide9.xml"/><Relationship Id="rId36" Type="http://schemas.openxmlformats.org/officeDocument/2006/relationships/font" Target="fonts/Raleway-italic.fntdata"/><Relationship Id="rId17" Type="http://schemas.openxmlformats.org/officeDocument/2006/relationships/slide" Target="slides/slide12.xml"/><Relationship Id="rId39" Type="http://schemas.openxmlformats.org/officeDocument/2006/relationships/font" Target="fonts/Lato-bold.fntdata"/><Relationship Id="rId16" Type="http://schemas.openxmlformats.org/officeDocument/2006/relationships/slide" Target="slides/slide11.xml"/><Relationship Id="rId38" Type="http://schemas.openxmlformats.org/officeDocument/2006/relationships/font" Target="fonts/Lato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dffef4eca9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dffef4eca9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ffef4eca9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ffef4eca9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dffef4eca9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dffef4eca9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dffef4eca9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dffef4eca9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dff8d72582_5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dff8d72582_5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dffef4eca9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dffef4eca9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dff8d72582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dff8d72582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dff8d72582_5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dff8d72582_5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dff8d72582_2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dff8d72582_2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dffef4eca9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dffef4eca9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dbe7638f4d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dbe7638f4d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dff8d72582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dff8d72582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dff8d72582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dff8d72582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dff8d72582_5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dff8d72582_5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dff8d72582_5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dff8d72582_5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dff8d72582_0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dff8d72582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ddcd6154d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ddcd6154d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by Year to analyze the breakdown of the main statistics we are using to predict a team’s success and then our </a:t>
            </a:r>
            <a:r>
              <a:rPr lang="en"/>
              <a:t>predicted</a:t>
            </a:r>
            <a:r>
              <a:rPr lang="en"/>
              <a:t> ELO rating against the actual ELO for each team per year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dff8d72582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dff8d72582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dff8d72582_5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dff8d72582_5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ddcd6154df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ddcd6154d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dff8d72582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dff8d72582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dff8d72582_0_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dff8d72582_0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dff8d72582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dff8d72582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ddcd6154df_1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ddcd6154df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Most or our data came from web scraping - We ran into some issues regarding </a:t>
            </a:r>
            <a:r>
              <a:rPr lang="en"/>
              <a:t>completeness, and consistency. It was important to us to make sure that we had enough data to have a solid amount to train and test our model with.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dffef4eca9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dffef4eca9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KOBE!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dff8d72582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dff8d72582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dff8d72582_5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dff8d72582_5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Relationship Id="rId4" Type="http://schemas.openxmlformats.org/officeDocument/2006/relationships/image" Target="../media/image10.png"/><Relationship Id="rId5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Daryl Morey Group</a:t>
            </a:r>
            <a:endParaRPr/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729625" y="3172900"/>
            <a:ext cx="5502300" cy="120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Andrew Cannon, Bradley Brown, Chris Harden, Felicia Seng, Isaac Corcoran, Jordan Khamvongsouk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2"/>
          <p:cNvSpPr txBox="1"/>
          <p:nvPr>
            <p:ph idx="4294967295" type="title"/>
          </p:nvPr>
        </p:nvSpPr>
        <p:spPr>
          <a:xfrm>
            <a:off x="5339125" y="1153350"/>
            <a:ext cx="3221700" cy="36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Benefits: </a:t>
            </a:r>
            <a:endParaRPr/>
          </a:p>
          <a:p>
            <a:pPr indent="-357010" lvl="0" marL="457200" rtl="0" algn="l">
              <a:spcBef>
                <a:spcPts val="0"/>
              </a:spcBef>
              <a:spcAft>
                <a:spcPts val="0"/>
              </a:spcAft>
              <a:buSzPts val="2022"/>
              <a:buChar char="-"/>
            </a:pPr>
            <a:r>
              <a:rPr lang="en" sz="2022"/>
              <a:t>Works with almost any kind of data</a:t>
            </a:r>
            <a:endParaRPr sz="2022"/>
          </a:p>
          <a:p>
            <a:pPr indent="-357010" lvl="0" marL="457200" rtl="0" algn="l">
              <a:spcBef>
                <a:spcPts val="0"/>
              </a:spcBef>
              <a:spcAft>
                <a:spcPts val="0"/>
              </a:spcAft>
              <a:buSzPts val="2022"/>
              <a:buChar char="-"/>
            </a:pPr>
            <a:r>
              <a:rPr lang="en" sz="2022"/>
              <a:t>Very informative and interpretable models</a:t>
            </a:r>
            <a:endParaRPr sz="2022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Downsides: </a:t>
            </a:r>
            <a:endParaRPr/>
          </a:p>
          <a:p>
            <a:pPr indent="-357010" lvl="0" marL="457200" rtl="0" algn="l">
              <a:spcBef>
                <a:spcPts val="0"/>
              </a:spcBef>
              <a:spcAft>
                <a:spcPts val="0"/>
              </a:spcAft>
              <a:buSzPts val="2022"/>
              <a:buChar char="-"/>
            </a:pPr>
            <a:r>
              <a:rPr lang="en" sz="2022"/>
              <a:t>Many assumptions have to met</a:t>
            </a:r>
            <a:endParaRPr sz="2022"/>
          </a:p>
        </p:txBody>
      </p:sp>
      <p:sp>
        <p:nvSpPr>
          <p:cNvPr id="197" name="Google Shape;197;p22"/>
          <p:cNvSpPr/>
          <p:nvPr/>
        </p:nvSpPr>
        <p:spPr>
          <a:xfrm>
            <a:off x="5983500" y="4821300"/>
            <a:ext cx="664500" cy="246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8" name="Google Shape;19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600" y="1153475"/>
            <a:ext cx="4890400" cy="3667825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22"/>
          <p:cNvSpPr txBox="1"/>
          <p:nvPr>
            <p:ph idx="4294967295" type="title"/>
          </p:nvPr>
        </p:nvSpPr>
        <p:spPr>
          <a:xfrm>
            <a:off x="727800" y="2577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Linear Model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3"/>
          <p:cNvSpPr txBox="1"/>
          <p:nvPr>
            <p:ph idx="1" type="body"/>
          </p:nvPr>
        </p:nvSpPr>
        <p:spPr>
          <a:xfrm>
            <a:off x="4372550" y="792925"/>
            <a:ext cx="4648800" cy="412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Predictions for max Elo were within a reasonable range (+/- 75) of the actual max Elo for a team 73.44% of the time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The most egregious prediction was the 2010 New York Knicks, when the model was off by 259 points. Predicted: 1215 (Historically Awful), Actual: 1474 (Average Team)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The most accurate prediction was the 1995 Denver Nuggets, where the model predicted 1596.4 and the actual was 1597.4.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The model considered the following variables to be significant, listed by order of significance: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300"/>
              <a:t>tot_spVORP</a:t>
            </a:r>
            <a:endParaRPr sz="13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300"/>
              <a:t>tot_spWS</a:t>
            </a:r>
            <a:endParaRPr sz="13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300"/>
              <a:t>min_spPTS</a:t>
            </a:r>
            <a:endParaRPr sz="13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300"/>
              <a:t>std_sal</a:t>
            </a:r>
            <a:endParaRPr sz="13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300"/>
              <a:t>t</a:t>
            </a:r>
            <a:r>
              <a:rPr lang="en" sz="1300"/>
              <a:t>ot_sal</a:t>
            </a:r>
            <a:endParaRPr sz="13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300"/>
              <a:t>min_spPER</a:t>
            </a:r>
            <a:endParaRPr sz="1300"/>
          </a:p>
        </p:txBody>
      </p:sp>
      <p:sp>
        <p:nvSpPr>
          <p:cNvPr id="205" name="Google Shape;205;p23"/>
          <p:cNvSpPr txBox="1"/>
          <p:nvPr>
            <p:ph idx="4294967295" type="title"/>
          </p:nvPr>
        </p:nvSpPr>
        <p:spPr>
          <a:xfrm>
            <a:off x="727800" y="2577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pic>
        <p:nvPicPr>
          <p:cNvPr id="206" name="Google Shape;20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275" y="729825"/>
            <a:ext cx="4137675" cy="435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6200"/>
            <a:ext cx="6647847" cy="4991100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4"/>
          <p:cNvSpPr txBox="1"/>
          <p:nvPr>
            <p:ph idx="4294967295" type="title"/>
          </p:nvPr>
        </p:nvSpPr>
        <p:spPr>
          <a:xfrm>
            <a:off x="6311475" y="393475"/>
            <a:ext cx="2551500" cy="115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Benefits: </a:t>
            </a:r>
            <a:endParaRPr/>
          </a:p>
          <a:p>
            <a:pPr indent="-344169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 sz="2022"/>
              <a:t>Reduces overfitting</a:t>
            </a:r>
            <a:endParaRPr sz="2022"/>
          </a:p>
          <a:p>
            <a:pPr indent="-344169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 sz="2022"/>
              <a:t>Improves accuracy</a:t>
            </a:r>
            <a:endParaRPr sz="2022"/>
          </a:p>
          <a:p>
            <a:pPr indent="-344169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 sz="2022"/>
              <a:t>Normalized data is not </a:t>
            </a:r>
            <a:r>
              <a:rPr lang="en" sz="2022"/>
              <a:t>necessary</a:t>
            </a:r>
            <a:endParaRPr sz="2022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Downsides: </a:t>
            </a:r>
            <a:endParaRPr/>
          </a:p>
          <a:p>
            <a:pPr indent="-344169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 sz="2022"/>
              <a:t>Less interpretability</a:t>
            </a:r>
            <a:endParaRPr sz="2022"/>
          </a:p>
          <a:p>
            <a:pPr indent="-344169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 sz="2022"/>
              <a:t>Harder to establish variable importance</a:t>
            </a:r>
            <a:endParaRPr sz="2022"/>
          </a:p>
        </p:txBody>
      </p:sp>
      <p:sp>
        <p:nvSpPr>
          <p:cNvPr id="213" name="Google Shape;213;p24"/>
          <p:cNvSpPr/>
          <p:nvPr/>
        </p:nvSpPr>
        <p:spPr>
          <a:xfrm>
            <a:off x="5983500" y="4821300"/>
            <a:ext cx="664500" cy="246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5100" y="73325"/>
            <a:ext cx="5829646" cy="4996850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25"/>
          <p:cNvSpPr txBox="1"/>
          <p:nvPr>
            <p:ph idx="4294967295" type="title"/>
          </p:nvPr>
        </p:nvSpPr>
        <p:spPr>
          <a:xfrm>
            <a:off x="212925" y="1935400"/>
            <a:ext cx="2551500" cy="115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Random Forest Model Variables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6"/>
          <p:cNvSpPr txBox="1"/>
          <p:nvPr>
            <p:ph idx="4294967295" type="title"/>
          </p:nvPr>
        </p:nvSpPr>
        <p:spPr>
          <a:xfrm>
            <a:off x="221450" y="1964100"/>
            <a:ext cx="2554500" cy="112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Random Forest Model Variables</a:t>
            </a:r>
            <a:endParaRPr/>
          </a:p>
        </p:txBody>
      </p:sp>
      <p:pic>
        <p:nvPicPr>
          <p:cNvPr id="225" name="Google Shape;22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5950" y="0"/>
            <a:ext cx="616400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7"/>
          <p:cNvSpPr txBox="1"/>
          <p:nvPr>
            <p:ph idx="1" type="body"/>
          </p:nvPr>
        </p:nvSpPr>
        <p:spPr>
          <a:xfrm>
            <a:off x="4372550" y="792925"/>
            <a:ext cx="4648800" cy="412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Predictions for max Elo were within a reasonable range (+/- 75) of the actual max Elo for a team 85.94% of the time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The most egregious prediction was the 2004 San Antonio Spurs, when the model was off by 213 points. Predicted: 1551 (Playoff Bound), Actual: 1764 (Title Contender)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The most accurate prediction was the 2008 Golden State Warriors, where the model predicted 1623.14 and the actual was 1623.10.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The model considered the following variables to be most important, listed in order: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300"/>
              <a:t>tot_spVORP</a:t>
            </a:r>
            <a:endParaRPr sz="13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300"/>
              <a:t>std_spVORP</a:t>
            </a:r>
            <a:endParaRPr sz="13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300"/>
              <a:t>sal_Start</a:t>
            </a:r>
            <a:endParaRPr sz="13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300"/>
              <a:t>std_sal</a:t>
            </a:r>
            <a:endParaRPr sz="13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300"/>
              <a:t>tot_sal</a:t>
            </a:r>
            <a:endParaRPr sz="13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300"/>
              <a:t>avg_spWS</a:t>
            </a:r>
            <a:endParaRPr sz="1300"/>
          </a:p>
        </p:txBody>
      </p:sp>
      <p:sp>
        <p:nvSpPr>
          <p:cNvPr id="231" name="Google Shape;231;p27"/>
          <p:cNvSpPr txBox="1"/>
          <p:nvPr>
            <p:ph idx="4294967295" type="title"/>
          </p:nvPr>
        </p:nvSpPr>
        <p:spPr>
          <a:xfrm>
            <a:off x="727800" y="2577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pic>
        <p:nvPicPr>
          <p:cNvPr id="232" name="Google Shape;23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550" y="735400"/>
            <a:ext cx="4162625" cy="433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8"/>
          <p:cNvSpPr/>
          <p:nvPr/>
        </p:nvSpPr>
        <p:spPr>
          <a:xfrm>
            <a:off x="513950" y="796800"/>
            <a:ext cx="315900" cy="3664200"/>
          </a:xfrm>
          <a:prstGeom prst="rect">
            <a:avLst/>
          </a:prstGeom>
          <a:solidFill>
            <a:srgbClr val="E0E0E1"/>
          </a:solidFill>
          <a:ln cap="flat" cmpd="sng" w="9525">
            <a:solidFill>
              <a:srgbClr val="E0E0E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238" name="Google Shape;238;p28"/>
          <p:cNvSpPr/>
          <p:nvPr/>
        </p:nvSpPr>
        <p:spPr>
          <a:xfrm>
            <a:off x="682000" y="983675"/>
            <a:ext cx="295800" cy="295800"/>
          </a:xfrm>
          <a:prstGeom prst="rect">
            <a:avLst/>
          </a:prstGeom>
          <a:solidFill>
            <a:srgbClr val="EB5600">
              <a:alpha val="30170"/>
            </a:srgbClr>
          </a:solidFill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239" name="Google Shape;239;p28"/>
          <p:cNvSpPr/>
          <p:nvPr/>
        </p:nvSpPr>
        <p:spPr>
          <a:xfrm>
            <a:off x="682000" y="1698900"/>
            <a:ext cx="295800" cy="295800"/>
          </a:xfrm>
          <a:prstGeom prst="rect">
            <a:avLst/>
          </a:prstGeom>
          <a:solidFill>
            <a:srgbClr val="EB5600">
              <a:alpha val="30170"/>
            </a:srgbClr>
          </a:solidFill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28"/>
          <p:cNvSpPr/>
          <p:nvPr/>
        </p:nvSpPr>
        <p:spPr>
          <a:xfrm>
            <a:off x="682000" y="2414125"/>
            <a:ext cx="295800" cy="295800"/>
          </a:xfrm>
          <a:prstGeom prst="rect">
            <a:avLst/>
          </a:prstGeom>
          <a:solidFill>
            <a:schemeClr val="accent3"/>
          </a:solidFill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28"/>
          <p:cNvSpPr/>
          <p:nvPr/>
        </p:nvSpPr>
        <p:spPr>
          <a:xfrm>
            <a:off x="682000" y="3129350"/>
            <a:ext cx="295800" cy="295800"/>
          </a:xfrm>
          <a:prstGeom prst="rect">
            <a:avLst/>
          </a:prstGeom>
          <a:solidFill>
            <a:srgbClr val="EB5600">
              <a:alpha val="30170"/>
            </a:srgbClr>
          </a:solidFill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28"/>
          <p:cNvSpPr/>
          <p:nvPr/>
        </p:nvSpPr>
        <p:spPr>
          <a:xfrm>
            <a:off x="682000" y="3844575"/>
            <a:ext cx="295800" cy="295800"/>
          </a:xfrm>
          <a:prstGeom prst="rect">
            <a:avLst/>
          </a:prstGeom>
          <a:solidFill>
            <a:srgbClr val="EB5600">
              <a:alpha val="30170"/>
            </a:srgbClr>
          </a:solidFill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28"/>
          <p:cNvSpPr/>
          <p:nvPr/>
        </p:nvSpPr>
        <p:spPr>
          <a:xfrm>
            <a:off x="1018850" y="983675"/>
            <a:ext cx="5420400" cy="29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B7B7B7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Project Overview</a:t>
            </a:r>
            <a:endParaRPr b="1" sz="1600">
              <a:solidFill>
                <a:srgbClr val="B7B7B7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</p:txBody>
      </p:sp>
      <p:sp>
        <p:nvSpPr>
          <p:cNvPr id="244" name="Google Shape;244;p28"/>
          <p:cNvSpPr/>
          <p:nvPr/>
        </p:nvSpPr>
        <p:spPr>
          <a:xfrm>
            <a:off x="1018850" y="1698900"/>
            <a:ext cx="5420400" cy="29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B7B7B7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Modeling and Variable Selection</a:t>
            </a:r>
            <a:endParaRPr b="1" sz="1600">
              <a:solidFill>
                <a:srgbClr val="B7B7B7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</p:txBody>
      </p:sp>
      <p:sp>
        <p:nvSpPr>
          <p:cNvPr id="245" name="Google Shape;245;p28"/>
          <p:cNvSpPr/>
          <p:nvPr/>
        </p:nvSpPr>
        <p:spPr>
          <a:xfrm>
            <a:off x="1018850" y="2414125"/>
            <a:ext cx="5420400" cy="29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2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Conclusion</a:t>
            </a:r>
            <a:endParaRPr b="1" sz="1600">
              <a:solidFill>
                <a:schemeClr val="dk2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</p:txBody>
      </p:sp>
      <p:sp>
        <p:nvSpPr>
          <p:cNvPr id="246" name="Google Shape;246;p28"/>
          <p:cNvSpPr/>
          <p:nvPr/>
        </p:nvSpPr>
        <p:spPr>
          <a:xfrm>
            <a:off x="1018850" y="3129350"/>
            <a:ext cx="5420400" cy="29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B7B7B7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Website Walkthrough</a:t>
            </a:r>
            <a:endParaRPr b="1" sz="1600">
              <a:solidFill>
                <a:srgbClr val="B7B7B7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</p:txBody>
      </p:sp>
      <p:sp>
        <p:nvSpPr>
          <p:cNvPr id="247" name="Google Shape;247;p28"/>
          <p:cNvSpPr/>
          <p:nvPr/>
        </p:nvSpPr>
        <p:spPr>
          <a:xfrm>
            <a:off x="1018850" y="3844575"/>
            <a:ext cx="5420400" cy="29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B7B7B7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Further Exploration</a:t>
            </a:r>
            <a:endParaRPr b="1" sz="1600">
              <a:solidFill>
                <a:srgbClr val="B7B7B7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</p:txBody>
      </p:sp>
      <p:sp>
        <p:nvSpPr>
          <p:cNvPr id="248" name="Google Shape;248;p28"/>
          <p:cNvSpPr/>
          <p:nvPr/>
        </p:nvSpPr>
        <p:spPr>
          <a:xfrm>
            <a:off x="944900" y="1205525"/>
            <a:ext cx="5453400" cy="29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7B7B7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Overview of Project </a:t>
            </a:r>
            <a:r>
              <a:rPr lang="en" sz="1200">
                <a:solidFill>
                  <a:srgbClr val="B7B7B7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and data sources</a:t>
            </a:r>
            <a:endParaRPr sz="1200">
              <a:solidFill>
                <a:srgbClr val="B7B7B7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</p:txBody>
      </p:sp>
      <p:sp>
        <p:nvSpPr>
          <p:cNvPr id="249" name="Google Shape;249;p28"/>
          <p:cNvSpPr/>
          <p:nvPr/>
        </p:nvSpPr>
        <p:spPr>
          <a:xfrm>
            <a:off x="944900" y="1926919"/>
            <a:ext cx="5453400" cy="29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7B7B7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Models Used to Predict NBA Team Success</a:t>
            </a:r>
            <a:endParaRPr sz="1200">
              <a:solidFill>
                <a:srgbClr val="B7B7B7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</p:txBody>
      </p:sp>
      <p:sp>
        <p:nvSpPr>
          <p:cNvPr id="250" name="Google Shape;250;p28"/>
          <p:cNvSpPr/>
          <p:nvPr/>
        </p:nvSpPr>
        <p:spPr>
          <a:xfrm>
            <a:off x="944900" y="2648313"/>
            <a:ext cx="5453400" cy="29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Findings From Analysis and Model</a:t>
            </a:r>
            <a:endParaRPr sz="1200">
              <a:solidFill>
                <a:schemeClr val="dk2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</p:txBody>
      </p:sp>
      <p:sp>
        <p:nvSpPr>
          <p:cNvPr id="251" name="Google Shape;251;p28"/>
          <p:cNvSpPr/>
          <p:nvPr/>
        </p:nvSpPr>
        <p:spPr>
          <a:xfrm>
            <a:off x="944900" y="3369706"/>
            <a:ext cx="5453400" cy="29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7B7B7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Data deep-dive</a:t>
            </a:r>
            <a:endParaRPr sz="1200">
              <a:solidFill>
                <a:srgbClr val="B7B7B7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</p:txBody>
      </p:sp>
      <p:sp>
        <p:nvSpPr>
          <p:cNvPr id="252" name="Google Shape;252;p28"/>
          <p:cNvSpPr/>
          <p:nvPr/>
        </p:nvSpPr>
        <p:spPr>
          <a:xfrm>
            <a:off x="944900" y="4091100"/>
            <a:ext cx="5453400" cy="29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7B7B7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Potential improvements and other areas of investigation</a:t>
            </a:r>
            <a:endParaRPr sz="1200">
              <a:solidFill>
                <a:srgbClr val="B7B7B7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</p:txBody>
      </p:sp>
      <p:sp>
        <p:nvSpPr>
          <p:cNvPr id="253" name="Google Shape;253;p28"/>
          <p:cNvSpPr/>
          <p:nvPr/>
        </p:nvSpPr>
        <p:spPr>
          <a:xfrm>
            <a:off x="342900" y="64775"/>
            <a:ext cx="15459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2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Agenda</a:t>
            </a:r>
            <a:endParaRPr b="1" sz="3000">
              <a:solidFill>
                <a:schemeClr val="dk2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</p:txBody>
      </p:sp>
      <p:cxnSp>
        <p:nvCxnSpPr>
          <p:cNvPr id="254" name="Google Shape;254;p28"/>
          <p:cNvCxnSpPr/>
          <p:nvPr/>
        </p:nvCxnSpPr>
        <p:spPr>
          <a:xfrm flipH="1" rot="10800000">
            <a:off x="414600" y="673775"/>
            <a:ext cx="8006700" cy="129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5" name="Google Shape;255;p28"/>
          <p:cNvCxnSpPr/>
          <p:nvPr/>
        </p:nvCxnSpPr>
        <p:spPr>
          <a:xfrm flipH="1" rot="10800000">
            <a:off x="342900" y="4712950"/>
            <a:ext cx="8006700" cy="129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9"/>
          <p:cNvSpPr txBox="1"/>
          <p:nvPr>
            <p:ph idx="4294967295" type="title"/>
          </p:nvPr>
        </p:nvSpPr>
        <p:spPr>
          <a:xfrm>
            <a:off x="727800" y="2577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Conclusions</a:t>
            </a:r>
            <a:endParaRPr/>
          </a:p>
        </p:txBody>
      </p:sp>
      <p:sp>
        <p:nvSpPr>
          <p:cNvPr id="261" name="Google Shape;261;p29"/>
          <p:cNvSpPr txBox="1"/>
          <p:nvPr>
            <p:ph idx="1" type="body"/>
          </p:nvPr>
        </p:nvSpPr>
        <p:spPr>
          <a:xfrm>
            <a:off x="638250" y="631750"/>
            <a:ext cx="7867500" cy="342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10000"/>
          </a:bodyPr>
          <a:lstStyle/>
          <a:p>
            <a:pPr indent="-3492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Times New Roman"/>
              <a:buChar char="●"/>
            </a:pPr>
            <a:r>
              <a:rPr lang="en" sz="19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Our model is quite good at accurately predicting the category a team will fall into (Lottery Bound, Average Team, Playoff Bound, Title Contender, etc.)</a:t>
            </a:r>
            <a:endParaRPr sz="19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92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Char char="●"/>
            </a:pPr>
            <a:r>
              <a:rPr lang="en" sz="19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lang="en" sz="19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 a team spends less of its salary cap for player production, especially measured by VORP, they tend to perform better during the season, specifically having a higher maximum ELO rating.</a:t>
            </a:r>
            <a:endParaRPr sz="19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92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Times New Roman"/>
              <a:buChar char="●"/>
            </a:pPr>
            <a:r>
              <a:rPr lang="en" sz="19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Paying for superstars (having large contracts) correlates with having a higher max ELO, especially if you’re able to pay less for other players too, creating a higher standard deviation. Of course, just paying a lot for a player doesn’t guarantee success. </a:t>
            </a:r>
            <a:endParaRPr sz="19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Google Shape;26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62213"/>
            <a:ext cx="4590375" cy="3932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90375" y="962221"/>
            <a:ext cx="4553625" cy="3896705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30"/>
          <p:cNvSpPr txBox="1"/>
          <p:nvPr>
            <p:ph idx="4294967295" type="title"/>
          </p:nvPr>
        </p:nvSpPr>
        <p:spPr>
          <a:xfrm>
            <a:off x="727800" y="2577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VORP vs Max Elo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1"/>
          <p:cNvSpPr txBox="1"/>
          <p:nvPr>
            <p:ph idx="4294967295" type="title"/>
          </p:nvPr>
        </p:nvSpPr>
        <p:spPr>
          <a:xfrm>
            <a:off x="463150" y="1843350"/>
            <a:ext cx="2286900" cy="145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Pure Salary</a:t>
            </a:r>
            <a:r>
              <a:rPr lang="en"/>
              <a:t> vs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Max Elo</a:t>
            </a:r>
            <a:endParaRPr/>
          </a:p>
        </p:txBody>
      </p:sp>
      <p:pic>
        <p:nvPicPr>
          <p:cNvPr id="274" name="Google Shape;27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78120" y="0"/>
            <a:ext cx="599328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/>
          <p:nvPr/>
        </p:nvSpPr>
        <p:spPr>
          <a:xfrm>
            <a:off x="513950" y="796800"/>
            <a:ext cx="315900" cy="3664200"/>
          </a:xfrm>
          <a:prstGeom prst="rect">
            <a:avLst/>
          </a:prstGeom>
          <a:solidFill>
            <a:srgbClr val="E0E0E1"/>
          </a:solidFill>
          <a:ln cap="flat" cmpd="sng" w="9525">
            <a:solidFill>
              <a:srgbClr val="E0E0E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14"/>
          <p:cNvSpPr/>
          <p:nvPr/>
        </p:nvSpPr>
        <p:spPr>
          <a:xfrm>
            <a:off x="682000" y="983675"/>
            <a:ext cx="295800" cy="295800"/>
          </a:xfrm>
          <a:prstGeom prst="rect">
            <a:avLst/>
          </a:prstGeom>
          <a:solidFill>
            <a:schemeClr val="accent3"/>
          </a:solidFill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14"/>
          <p:cNvSpPr/>
          <p:nvPr/>
        </p:nvSpPr>
        <p:spPr>
          <a:xfrm>
            <a:off x="682000" y="1698900"/>
            <a:ext cx="295800" cy="295800"/>
          </a:xfrm>
          <a:prstGeom prst="rect">
            <a:avLst/>
          </a:prstGeom>
          <a:solidFill>
            <a:schemeClr val="accent3"/>
          </a:solidFill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14"/>
          <p:cNvSpPr/>
          <p:nvPr/>
        </p:nvSpPr>
        <p:spPr>
          <a:xfrm>
            <a:off x="682000" y="2414125"/>
            <a:ext cx="295800" cy="295800"/>
          </a:xfrm>
          <a:prstGeom prst="rect">
            <a:avLst/>
          </a:prstGeom>
          <a:solidFill>
            <a:schemeClr val="accent3"/>
          </a:solidFill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14"/>
          <p:cNvSpPr/>
          <p:nvPr/>
        </p:nvSpPr>
        <p:spPr>
          <a:xfrm>
            <a:off x="682000" y="3129350"/>
            <a:ext cx="295800" cy="295800"/>
          </a:xfrm>
          <a:prstGeom prst="rect">
            <a:avLst/>
          </a:prstGeom>
          <a:solidFill>
            <a:schemeClr val="accent3"/>
          </a:solidFill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4"/>
          <p:cNvSpPr/>
          <p:nvPr/>
        </p:nvSpPr>
        <p:spPr>
          <a:xfrm>
            <a:off x="682000" y="3844575"/>
            <a:ext cx="295800" cy="295800"/>
          </a:xfrm>
          <a:prstGeom prst="rect">
            <a:avLst/>
          </a:prstGeom>
          <a:solidFill>
            <a:schemeClr val="accent3"/>
          </a:solidFill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4"/>
          <p:cNvSpPr/>
          <p:nvPr/>
        </p:nvSpPr>
        <p:spPr>
          <a:xfrm>
            <a:off x="1018850" y="983675"/>
            <a:ext cx="5420400" cy="29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262423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Project Overview</a:t>
            </a:r>
            <a:endParaRPr b="1" sz="1600">
              <a:solidFill>
                <a:srgbClr val="262423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</p:txBody>
      </p:sp>
      <p:sp>
        <p:nvSpPr>
          <p:cNvPr id="99" name="Google Shape;99;p14"/>
          <p:cNvSpPr/>
          <p:nvPr/>
        </p:nvSpPr>
        <p:spPr>
          <a:xfrm>
            <a:off x="1018850" y="1698900"/>
            <a:ext cx="5420400" cy="29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262423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Modeling and Variable Selection</a:t>
            </a:r>
            <a:endParaRPr b="1" sz="1600">
              <a:solidFill>
                <a:srgbClr val="262423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</p:txBody>
      </p:sp>
      <p:sp>
        <p:nvSpPr>
          <p:cNvPr id="100" name="Google Shape;100;p14"/>
          <p:cNvSpPr/>
          <p:nvPr/>
        </p:nvSpPr>
        <p:spPr>
          <a:xfrm>
            <a:off x="1018850" y="2414125"/>
            <a:ext cx="5420400" cy="29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262423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Conclusion</a:t>
            </a:r>
            <a:endParaRPr b="1" sz="1600">
              <a:solidFill>
                <a:srgbClr val="262423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</p:txBody>
      </p:sp>
      <p:sp>
        <p:nvSpPr>
          <p:cNvPr id="101" name="Google Shape;101;p14"/>
          <p:cNvSpPr/>
          <p:nvPr/>
        </p:nvSpPr>
        <p:spPr>
          <a:xfrm>
            <a:off x="1018850" y="3129350"/>
            <a:ext cx="5420400" cy="29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262423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Website Walkthrough</a:t>
            </a:r>
            <a:endParaRPr b="1" sz="1600">
              <a:solidFill>
                <a:srgbClr val="262423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</p:txBody>
      </p:sp>
      <p:sp>
        <p:nvSpPr>
          <p:cNvPr id="102" name="Google Shape;102;p14"/>
          <p:cNvSpPr/>
          <p:nvPr/>
        </p:nvSpPr>
        <p:spPr>
          <a:xfrm>
            <a:off x="1018850" y="3844575"/>
            <a:ext cx="5420400" cy="29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262423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Further Exploration</a:t>
            </a:r>
            <a:endParaRPr b="1" sz="1600">
              <a:solidFill>
                <a:srgbClr val="262423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</p:txBody>
      </p:sp>
      <p:sp>
        <p:nvSpPr>
          <p:cNvPr id="103" name="Google Shape;103;p14"/>
          <p:cNvSpPr/>
          <p:nvPr/>
        </p:nvSpPr>
        <p:spPr>
          <a:xfrm>
            <a:off x="944900" y="1205525"/>
            <a:ext cx="5453400" cy="29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62423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Overview of Project</a:t>
            </a:r>
            <a:r>
              <a:rPr lang="en" sz="1200">
                <a:solidFill>
                  <a:srgbClr val="262423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 and data sources</a:t>
            </a:r>
            <a:endParaRPr sz="1200">
              <a:solidFill>
                <a:srgbClr val="262423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</p:txBody>
      </p:sp>
      <p:sp>
        <p:nvSpPr>
          <p:cNvPr id="104" name="Google Shape;104;p14"/>
          <p:cNvSpPr/>
          <p:nvPr/>
        </p:nvSpPr>
        <p:spPr>
          <a:xfrm>
            <a:off x="944900" y="1926919"/>
            <a:ext cx="5453400" cy="29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62423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Models Used to Predict NBA Team Success</a:t>
            </a:r>
            <a:endParaRPr sz="1200">
              <a:solidFill>
                <a:srgbClr val="262423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</p:txBody>
      </p:sp>
      <p:sp>
        <p:nvSpPr>
          <p:cNvPr id="105" name="Google Shape;105;p14"/>
          <p:cNvSpPr/>
          <p:nvPr/>
        </p:nvSpPr>
        <p:spPr>
          <a:xfrm>
            <a:off x="944900" y="2648313"/>
            <a:ext cx="5453400" cy="29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62423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Findings From Analysis and Model</a:t>
            </a:r>
            <a:endParaRPr sz="1200">
              <a:solidFill>
                <a:srgbClr val="262423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</p:txBody>
      </p:sp>
      <p:sp>
        <p:nvSpPr>
          <p:cNvPr id="106" name="Google Shape;106;p14"/>
          <p:cNvSpPr/>
          <p:nvPr/>
        </p:nvSpPr>
        <p:spPr>
          <a:xfrm>
            <a:off x="944900" y="3369706"/>
            <a:ext cx="5453400" cy="29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62423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Data deep-dive</a:t>
            </a:r>
            <a:endParaRPr sz="1200">
              <a:solidFill>
                <a:srgbClr val="262423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</p:txBody>
      </p:sp>
      <p:sp>
        <p:nvSpPr>
          <p:cNvPr id="107" name="Google Shape;107;p14"/>
          <p:cNvSpPr/>
          <p:nvPr/>
        </p:nvSpPr>
        <p:spPr>
          <a:xfrm>
            <a:off x="944900" y="4091100"/>
            <a:ext cx="5453400" cy="29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62423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Potential improvements and other areas of investigation</a:t>
            </a:r>
            <a:endParaRPr sz="1200">
              <a:solidFill>
                <a:srgbClr val="262423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</p:txBody>
      </p:sp>
      <p:sp>
        <p:nvSpPr>
          <p:cNvPr id="108" name="Google Shape;108;p14"/>
          <p:cNvSpPr/>
          <p:nvPr/>
        </p:nvSpPr>
        <p:spPr>
          <a:xfrm>
            <a:off x="342900" y="64775"/>
            <a:ext cx="15459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2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Agenda</a:t>
            </a:r>
            <a:endParaRPr b="1" sz="3000">
              <a:solidFill>
                <a:schemeClr val="dk2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</p:txBody>
      </p:sp>
      <p:cxnSp>
        <p:nvCxnSpPr>
          <p:cNvPr id="109" name="Google Shape;109;p14"/>
          <p:cNvCxnSpPr/>
          <p:nvPr/>
        </p:nvCxnSpPr>
        <p:spPr>
          <a:xfrm flipH="1" rot="10800000">
            <a:off x="414600" y="673775"/>
            <a:ext cx="8006700" cy="129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0" name="Google Shape;110;p14"/>
          <p:cNvCxnSpPr/>
          <p:nvPr/>
        </p:nvCxnSpPr>
        <p:spPr>
          <a:xfrm flipH="1" rot="10800000">
            <a:off x="342900" y="4712950"/>
            <a:ext cx="8006700" cy="129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2"/>
          <p:cNvSpPr/>
          <p:nvPr/>
        </p:nvSpPr>
        <p:spPr>
          <a:xfrm>
            <a:off x="513950" y="796800"/>
            <a:ext cx="315900" cy="3664200"/>
          </a:xfrm>
          <a:prstGeom prst="rect">
            <a:avLst/>
          </a:prstGeom>
          <a:solidFill>
            <a:srgbClr val="E0E0E1"/>
          </a:solidFill>
          <a:ln cap="flat" cmpd="sng" w="9525">
            <a:solidFill>
              <a:srgbClr val="E0E0E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280" name="Google Shape;280;p32"/>
          <p:cNvSpPr/>
          <p:nvPr/>
        </p:nvSpPr>
        <p:spPr>
          <a:xfrm>
            <a:off x="682000" y="983675"/>
            <a:ext cx="295800" cy="295800"/>
          </a:xfrm>
          <a:prstGeom prst="rect">
            <a:avLst/>
          </a:prstGeom>
          <a:solidFill>
            <a:srgbClr val="EB5600">
              <a:alpha val="30170"/>
            </a:srgbClr>
          </a:solidFill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281" name="Google Shape;281;p32"/>
          <p:cNvSpPr/>
          <p:nvPr/>
        </p:nvSpPr>
        <p:spPr>
          <a:xfrm>
            <a:off x="682000" y="1698900"/>
            <a:ext cx="295800" cy="295800"/>
          </a:xfrm>
          <a:prstGeom prst="rect">
            <a:avLst/>
          </a:prstGeom>
          <a:solidFill>
            <a:srgbClr val="EB5600">
              <a:alpha val="30170"/>
            </a:srgbClr>
          </a:solidFill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32"/>
          <p:cNvSpPr/>
          <p:nvPr/>
        </p:nvSpPr>
        <p:spPr>
          <a:xfrm>
            <a:off x="682000" y="2414125"/>
            <a:ext cx="295800" cy="295800"/>
          </a:xfrm>
          <a:prstGeom prst="rect">
            <a:avLst/>
          </a:prstGeom>
          <a:solidFill>
            <a:srgbClr val="EB5600">
              <a:alpha val="30170"/>
            </a:srgbClr>
          </a:solidFill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32"/>
          <p:cNvSpPr/>
          <p:nvPr/>
        </p:nvSpPr>
        <p:spPr>
          <a:xfrm>
            <a:off x="682000" y="3129350"/>
            <a:ext cx="295800" cy="295800"/>
          </a:xfrm>
          <a:prstGeom prst="rect">
            <a:avLst/>
          </a:prstGeom>
          <a:solidFill>
            <a:schemeClr val="accent3"/>
          </a:solidFill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32"/>
          <p:cNvSpPr/>
          <p:nvPr/>
        </p:nvSpPr>
        <p:spPr>
          <a:xfrm>
            <a:off x="682000" y="3844575"/>
            <a:ext cx="295800" cy="295800"/>
          </a:xfrm>
          <a:prstGeom prst="rect">
            <a:avLst/>
          </a:prstGeom>
          <a:solidFill>
            <a:srgbClr val="EB5600">
              <a:alpha val="30170"/>
            </a:srgbClr>
          </a:solidFill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32"/>
          <p:cNvSpPr/>
          <p:nvPr/>
        </p:nvSpPr>
        <p:spPr>
          <a:xfrm>
            <a:off x="1018850" y="983675"/>
            <a:ext cx="5420400" cy="29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B7B7B7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Project Overview</a:t>
            </a:r>
            <a:endParaRPr b="1" sz="1600">
              <a:solidFill>
                <a:srgbClr val="B7B7B7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</p:txBody>
      </p:sp>
      <p:sp>
        <p:nvSpPr>
          <p:cNvPr id="286" name="Google Shape;286;p32"/>
          <p:cNvSpPr/>
          <p:nvPr/>
        </p:nvSpPr>
        <p:spPr>
          <a:xfrm>
            <a:off x="1018850" y="1698900"/>
            <a:ext cx="5420400" cy="29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B7B7B7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Modeling and Variable Selection</a:t>
            </a:r>
            <a:endParaRPr b="1" sz="1600">
              <a:solidFill>
                <a:srgbClr val="B7B7B7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</p:txBody>
      </p:sp>
      <p:sp>
        <p:nvSpPr>
          <p:cNvPr id="287" name="Google Shape;287;p32"/>
          <p:cNvSpPr/>
          <p:nvPr/>
        </p:nvSpPr>
        <p:spPr>
          <a:xfrm>
            <a:off x="1018850" y="2414125"/>
            <a:ext cx="5420400" cy="29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B7B7B7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Conclusion</a:t>
            </a:r>
            <a:endParaRPr b="1" sz="1600">
              <a:solidFill>
                <a:srgbClr val="B7B7B7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</p:txBody>
      </p:sp>
      <p:sp>
        <p:nvSpPr>
          <p:cNvPr id="288" name="Google Shape;288;p32"/>
          <p:cNvSpPr/>
          <p:nvPr/>
        </p:nvSpPr>
        <p:spPr>
          <a:xfrm>
            <a:off x="1018850" y="3129350"/>
            <a:ext cx="5420400" cy="29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2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Website Walkthrough</a:t>
            </a:r>
            <a:endParaRPr b="1" sz="1600">
              <a:solidFill>
                <a:schemeClr val="dk2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</p:txBody>
      </p:sp>
      <p:sp>
        <p:nvSpPr>
          <p:cNvPr id="289" name="Google Shape;289;p32"/>
          <p:cNvSpPr/>
          <p:nvPr/>
        </p:nvSpPr>
        <p:spPr>
          <a:xfrm>
            <a:off x="1018850" y="3844575"/>
            <a:ext cx="5420400" cy="29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B7B7B7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Further Exploration</a:t>
            </a:r>
            <a:endParaRPr b="1" sz="1600">
              <a:solidFill>
                <a:srgbClr val="B7B7B7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</p:txBody>
      </p:sp>
      <p:sp>
        <p:nvSpPr>
          <p:cNvPr id="290" name="Google Shape;290;p32"/>
          <p:cNvSpPr/>
          <p:nvPr/>
        </p:nvSpPr>
        <p:spPr>
          <a:xfrm>
            <a:off x="944900" y="1205525"/>
            <a:ext cx="5453400" cy="29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7B7B7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Overview of Project </a:t>
            </a:r>
            <a:r>
              <a:rPr lang="en" sz="1200">
                <a:solidFill>
                  <a:srgbClr val="B7B7B7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and data sources</a:t>
            </a:r>
            <a:endParaRPr sz="1200">
              <a:solidFill>
                <a:srgbClr val="B7B7B7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</p:txBody>
      </p:sp>
      <p:sp>
        <p:nvSpPr>
          <p:cNvPr id="291" name="Google Shape;291;p32"/>
          <p:cNvSpPr/>
          <p:nvPr/>
        </p:nvSpPr>
        <p:spPr>
          <a:xfrm>
            <a:off x="944900" y="1926919"/>
            <a:ext cx="5453400" cy="29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7B7B7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Models Used to Predict NBA Team Success</a:t>
            </a:r>
            <a:endParaRPr sz="1200">
              <a:solidFill>
                <a:srgbClr val="B7B7B7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</p:txBody>
      </p:sp>
      <p:sp>
        <p:nvSpPr>
          <p:cNvPr id="292" name="Google Shape;292;p32"/>
          <p:cNvSpPr/>
          <p:nvPr/>
        </p:nvSpPr>
        <p:spPr>
          <a:xfrm>
            <a:off x="944900" y="2648313"/>
            <a:ext cx="5453400" cy="29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7B7B7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Findings From Analysis and Model</a:t>
            </a:r>
            <a:endParaRPr sz="1200">
              <a:solidFill>
                <a:srgbClr val="B7B7B7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</p:txBody>
      </p:sp>
      <p:sp>
        <p:nvSpPr>
          <p:cNvPr id="293" name="Google Shape;293;p32"/>
          <p:cNvSpPr/>
          <p:nvPr/>
        </p:nvSpPr>
        <p:spPr>
          <a:xfrm>
            <a:off x="944900" y="3369706"/>
            <a:ext cx="5453400" cy="29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Data deep-dive</a:t>
            </a:r>
            <a:endParaRPr sz="1200">
              <a:solidFill>
                <a:schemeClr val="dk2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</p:txBody>
      </p:sp>
      <p:sp>
        <p:nvSpPr>
          <p:cNvPr id="294" name="Google Shape;294;p32"/>
          <p:cNvSpPr/>
          <p:nvPr/>
        </p:nvSpPr>
        <p:spPr>
          <a:xfrm>
            <a:off x="944900" y="4091100"/>
            <a:ext cx="5453400" cy="29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7B7B7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Potential improvements and other areas of investigation</a:t>
            </a:r>
            <a:endParaRPr sz="1200">
              <a:solidFill>
                <a:srgbClr val="B7B7B7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</p:txBody>
      </p:sp>
      <p:sp>
        <p:nvSpPr>
          <p:cNvPr id="295" name="Google Shape;295;p32"/>
          <p:cNvSpPr/>
          <p:nvPr/>
        </p:nvSpPr>
        <p:spPr>
          <a:xfrm>
            <a:off x="342900" y="64775"/>
            <a:ext cx="15459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2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Agenda</a:t>
            </a:r>
            <a:endParaRPr b="1" sz="3000">
              <a:solidFill>
                <a:schemeClr val="dk2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</p:txBody>
      </p:sp>
      <p:cxnSp>
        <p:nvCxnSpPr>
          <p:cNvPr id="296" name="Google Shape;296;p32"/>
          <p:cNvCxnSpPr/>
          <p:nvPr/>
        </p:nvCxnSpPr>
        <p:spPr>
          <a:xfrm flipH="1" rot="10800000">
            <a:off x="414600" y="673775"/>
            <a:ext cx="8006700" cy="129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7" name="Google Shape;297;p32"/>
          <p:cNvCxnSpPr/>
          <p:nvPr/>
        </p:nvCxnSpPr>
        <p:spPr>
          <a:xfrm flipH="1" rot="10800000">
            <a:off x="342900" y="4712950"/>
            <a:ext cx="8006700" cy="129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42488"/>
            <a:ext cx="8839204" cy="38585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Google Shape;30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2063" y="152400"/>
            <a:ext cx="6539866" cy="48386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Google Shape;31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8800" y="228513"/>
            <a:ext cx="6646402" cy="4686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" name="Google Shape;31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9488" y="152400"/>
            <a:ext cx="6565027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2" name="Google Shape;32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38175"/>
            <a:ext cx="8839204" cy="38671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38"/>
          <p:cNvSpPr/>
          <p:nvPr/>
        </p:nvSpPr>
        <p:spPr>
          <a:xfrm>
            <a:off x="513950" y="796800"/>
            <a:ext cx="315900" cy="3664200"/>
          </a:xfrm>
          <a:prstGeom prst="rect">
            <a:avLst/>
          </a:prstGeom>
          <a:solidFill>
            <a:srgbClr val="E0E0E1"/>
          </a:solidFill>
          <a:ln cap="flat" cmpd="sng" w="9525">
            <a:solidFill>
              <a:srgbClr val="E0E0E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328" name="Google Shape;328;p38"/>
          <p:cNvSpPr/>
          <p:nvPr/>
        </p:nvSpPr>
        <p:spPr>
          <a:xfrm>
            <a:off x="682000" y="983675"/>
            <a:ext cx="295800" cy="295800"/>
          </a:xfrm>
          <a:prstGeom prst="rect">
            <a:avLst/>
          </a:prstGeom>
          <a:solidFill>
            <a:srgbClr val="EB5600">
              <a:alpha val="30170"/>
            </a:srgbClr>
          </a:solidFill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329" name="Google Shape;329;p38"/>
          <p:cNvSpPr/>
          <p:nvPr/>
        </p:nvSpPr>
        <p:spPr>
          <a:xfrm>
            <a:off x="682000" y="1698900"/>
            <a:ext cx="295800" cy="295800"/>
          </a:xfrm>
          <a:prstGeom prst="rect">
            <a:avLst/>
          </a:prstGeom>
          <a:solidFill>
            <a:srgbClr val="EB5600">
              <a:alpha val="30170"/>
            </a:srgbClr>
          </a:solidFill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38"/>
          <p:cNvSpPr/>
          <p:nvPr/>
        </p:nvSpPr>
        <p:spPr>
          <a:xfrm>
            <a:off x="682000" y="2414125"/>
            <a:ext cx="295800" cy="295800"/>
          </a:xfrm>
          <a:prstGeom prst="rect">
            <a:avLst/>
          </a:prstGeom>
          <a:solidFill>
            <a:srgbClr val="EB5600">
              <a:alpha val="30170"/>
            </a:srgbClr>
          </a:solidFill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38"/>
          <p:cNvSpPr/>
          <p:nvPr/>
        </p:nvSpPr>
        <p:spPr>
          <a:xfrm>
            <a:off x="682000" y="3129350"/>
            <a:ext cx="295800" cy="295800"/>
          </a:xfrm>
          <a:prstGeom prst="rect">
            <a:avLst/>
          </a:prstGeom>
          <a:solidFill>
            <a:srgbClr val="EB5600">
              <a:alpha val="30170"/>
            </a:srgbClr>
          </a:solidFill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38"/>
          <p:cNvSpPr/>
          <p:nvPr/>
        </p:nvSpPr>
        <p:spPr>
          <a:xfrm>
            <a:off x="682000" y="3844575"/>
            <a:ext cx="295800" cy="295800"/>
          </a:xfrm>
          <a:prstGeom prst="rect">
            <a:avLst/>
          </a:prstGeom>
          <a:solidFill>
            <a:schemeClr val="accent3"/>
          </a:solidFill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38"/>
          <p:cNvSpPr/>
          <p:nvPr/>
        </p:nvSpPr>
        <p:spPr>
          <a:xfrm>
            <a:off x="1018850" y="983675"/>
            <a:ext cx="5420400" cy="29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B7B7B7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Project Overview</a:t>
            </a:r>
            <a:endParaRPr b="1" sz="1600">
              <a:solidFill>
                <a:srgbClr val="B7B7B7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</p:txBody>
      </p:sp>
      <p:sp>
        <p:nvSpPr>
          <p:cNvPr id="334" name="Google Shape;334;p38"/>
          <p:cNvSpPr/>
          <p:nvPr/>
        </p:nvSpPr>
        <p:spPr>
          <a:xfrm>
            <a:off x="1018850" y="1698900"/>
            <a:ext cx="5420400" cy="29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B7B7B7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Modeling and Variable Selection</a:t>
            </a:r>
            <a:endParaRPr b="1" sz="1600">
              <a:solidFill>
                <a:srgbClr val="B7B7B7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</p:txBody>
      </p:sp>
      <p:sp>
        <p:nvSpPr>
          <p:cNvPr id="335" name="Google Shape;335;p38"/>
          <p:cNvSpPr/>
          <p:nvPr/>
        </p:nvSpPr>
        <p:spPr>
          <a:xfrm>
            <a:off x="1018850" y="2414125"/>
            <a:ext cx="5420400" cy="29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B7B7B7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Conclusion</a:t>
            </a:r>
            <a:endParaRPr b="1" sz="1600">
              <a:solidFill>
                <a:srgbClr val="B7B7B7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</p:txBody>
      </p:sp>
      <p:sp>
        <p:nvSpPr>
          <p:cNvPr id="336" name="Google Shape;336;p38"/>
          <p:cNvSpPr/>
          <p:nvPr/>
        </p:nvSpPr>
        <p:spPr>
          <a:xfrm>
            <a:off x="1018850" y="3129350"/>
            <a:ext cx="5420400" cy="29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B7B7B7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Website Walkthrough</a:t>
            </a:r>
            <a:endParaRPr b="1" sz="1600">
              <a:solidFill>
                <a:srgbClr val="B7B7B7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</p:txBody>
      </p:sp>
      <p:sp>
        <p:nvSpPr>
          <p:cNvPr id="337" name="Google Shape;337;p38"/>
          <p:cNvSpPr/>
          <p:nvPr/>
        </p:nvSpPr>
        <p:spPr>
          <a:xfrm>
            <a:off x="1018850" y="3844575"/>
            <a:ext cx="5420400" cy="29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2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Further Exploration</a:t>
            </a:r>
            <a:endParaRPr b="1" sz="1600">
              <a:solidFill>
                <a:schemeClr val="dk2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</p:txBody>
      </p:sp>
      <p:sp>
        <p:nvSpPr>
          <p:cNvPr id="338" name="Google Shape;338;p38"/>
          <p:cNvSpPr/>
          <p:nvPr/>
        </p:nvSpPr>
        <p:spPr>
          <a:xfrm>
            <a:off x="944900" y="1205525"/>
            <a:ext cx="5453400" cy="29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7B7B7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Overview of Project </a:t>
            </a:r>
            <a:r>
              <a:rPr lang="en" sz="1200">
                <a:solidFill>
                  <a:srgbClr val="B7B7B7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and data sources</a:t>
            </a:r>
            <a:endParaRPr sz="1200">
              <a:solidFill>
                <a:srgbClr val="B7B7B7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</p:txBody>
      </p:sp>
      <p:sp>
        <p:nvSpPr>
          <p:cNvPr id="339" name="Google Shape;339;p38"/>
          <p:cNvSpPr/>
          <p:nvPr/>
        </p:nvSpPr>
        <p:spPr>
          <a:xfrm>
            <a:off x="944900" y="1926919"/>
            <a:ext cx="5453400" cy="29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7B7B7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Models Used to Predict NBA Team Success</a:t>
            </a:r>
            <a:endParaRPr sz="1200">
              <a:solidFill>
                <a:srgbClr val="B7B7B7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</p:txBody>
      </p:sp>
      <p:sp>
        <p:nvSpPr>
          <p:cNvPr id="340" name="Google Shape;340;p38"/>
          <p:cNvSpPr/>
          <p:nvPr/>
        </p:nvSpPr>
        <p:spPr>
          <a:xfrm>
            <a:off x="944900" y="2648313"/>
            <a:ext cx="5453400" cy="29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7B7B7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Findings From Analysis and Model</a:t>
            </a:r>
            <a:endParaRPr sz="1200">
              <a:solidFill>
                <a:srgbClr val="B7B7B7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</p:txBody>
      </p:sp>
      <p:sp>
        <p:nvSpPr>
          <p:cNvPr id="341" name="Google Shape;341;p38"/>
          <p:cNvSpPr/>
          <p:nvPr/>
        </p:nvSpPr>
        <p:spPr>
          <a:xfrm>
            <a:off x="944900" y="3369706"/>
            <a:ext cx="5453400" cy="29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7B7B7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Data deep-dive</a:t>
            </a:r>
            <a:endParaRPr sz="1200">
              <a:solidFill>
                <a:srgbClr val="B7B7B7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</p:txBody>
      </p:sp>
      <p:sp>
        <p:nvSpPr>
          <p:cNvPr id="342" name="Google Shape;342;p38"/>
          <p:cNvSpPr/>
          <p:nvPr/>
        </p:nvSpPr>
        <p:spPr>
          <a:xfrm>
            <a:off x="944900" y="4091100"/>
            <a:ext cx="5453400" cy="29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Potential improvements and other areas of investigation</a:t>
            </a:r>
            <a:endParaRPr sz="1200">
              <a:solidFill>
                <a:schemeClr val="dk2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</p:txBody>
      </p:sp>
      <p:sp>
        <p:nvSpPr>
          <p:cNvPr id="343" name="Google Shape;343;p38"/>
          <p:cNvSpPr/>
          <p:nvPr/>
        </p:nvSpPr>
        <p:spPr>
          <a:xfrm>
            <a:off x="342900" y="64775"/>
            <a:ext cx="15459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2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Agenda</a:t>
            </a:r>
            <a:endParaRPr b="1" sz="3000">
              <a:solidFill>
                <a:schemeClr val="dk2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</p:txBody>
      </p:sp>
      <p:cxnSp>
        <p:nvCxnSpPr>
          <p:cNvPr id="344" name="Google Shape;344;p38"/>
          <p:cNvCxnSpPr/>
          <p:nvPr/>
        </p:nvCxnSpPr>
        <p:spPr>
          <a:xfrm flipH="1" rot="10800000">
            <a:off x="414600" y="673775"/>
            <a:ext cx="8006700" cy="129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5" name="Google Shape;345;p38"/>
          <p:cNvCxnSpPr/>
          <p:nvPr/>
        </p:nvCxnSpPr>
        <p:spPr>
          <a:xfrm flipH="1" rot="10800000">
            <a:off x="342900" y="4712950"/>
            <a:ext cx="8006700" cy="129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39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Player Injury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CBA Rules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Changing Rules over Time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Starters vs Bench Players</a:t>
            </a:r>
            <a:endParaRPr sz="1600"/>
          </a:p>
        </p:txBody>
      </p:sp>
      <p:sp>
        <p:nvSpPr>
          <p:cNvPr id="351" name="Google Shape;351;p39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Further Exploration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40"/>
          <p:cNvSpPr txBox="1"/>
          <p:nvPr>
            <p:ph type="title"/>
          </p:nvPr>
        </p:nvSpPr>
        <p:spPr>
          <a:xfrm>
            <a:off x="727800" y="25717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5"/>
          <p:cNvSpPr/>
          <p:nvPr/>
        </p:nvSpPr>
        <p:spPr>
          <a:xfrm>
            <a:off x="513950" y="796800"/>
            <a:ext cx="315900" cy="3664200"/>
          </a:xfrm>
          <a:prstGeom prst="rect">
            <a:avLst/>
          </a:prstGeom>
          <a:solidFill>
            <a:srgbClr val="E0E0E1"/>
          </a:solidFill>
          <a:ln cap="flat" cmpd="sng" w="9525">
            <a:solidFill>
              <a:srgbClr val="E0E0E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15"/>
          <p:cNvSpPr/>
          <p:nvPr/>
        </p:nvSpPr>
        <p:spPr>
          <a:xfrm>
            <a:off x="682000" y="983675"/>
            <a:ext cx="295800" cy="295800"/>
          </a:xfrm>
          <a:prstGeom prst="rect">
            <a:avLst/>
          </a:prstGeom>
          <a:solidFill>
            <a:schemeClr val="accent3"/>
          </a:solidFill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15"/>
          <p:cNvSpPr/>
          <p:nvPr/>
        </p:nvSpPr>
        <p:spPr>
          <a:xfrm>
            <a:off x="682000" y="1698900"/>
            <a:ext cx="295800" cy="295800"/>
          </a:xfrm>
          <a:prstGeom prst="rect">
            <a:avLst/>
          </a:prstGeom>
          <a:solidFill>
            <a:srgbClr val="EB5600">
              <a:alpha val="30170"/>
            </a:srgbClr>
          </a:solidFill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15"/>
          <p:cNvSpPr/>
          <p:nvPr/>
        </p:nvSpPr>
        <p:spPr>
          <a:xfrm>
            <a:off x="682000" y="2414125"/>
            <a:ext cx="295800" cy="295800"/>
          </a:xfrm>
          <a:prstGeom prst="rect">
            <a:avLst/>
          </a:prstGeom>
          <a:solidFill>
            <a:srgbClr val="EB5600">
              <a:alpha val="30170"/>
            </a:srgbClr>
          </a:solidFill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15"/>
          <p:cNvSpPr/>
          <p:nvPr/>
        </p:nvSpPr>
        <p:spPr>
          <a:xfrm>
            <a:off x="682000" y="3129350"/>
            <a:ext cx="295800" cy="295800"/>
          </a:xfrm>
          <a:prstGeom prst="rect">
            <a:avLst/>
          </a:prstGeom>
          <a:solidFill>
            <a:srgbClr val="EB5600">
              <a:alpha val="30170"/>
            </a:srgbClr>
          </a:solidFill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15"/>
          <p:cNvSpPr/>
          <p:nvPr/>
        </p:nvSpPr>
        <p:spPr>
          <a:xfrm>
            <a:off x="682000" y="3844575"/>
            <a:ext cx="295800" cy="295800"/>
          </a:xfrm>
          <a:prstGeom prst="rect">
            <a:avLst/>
          </a:prstGeom>
          <a:solidFill>
            <a:srgbClr val="EB5600">
              <a:alpha val="30170"/>
            </a:srgbClr>
          </a:solidFill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15"/>
          <p:cNvSpPr/>
          <p:nvPr/>
        </p:nvSpPr>
        <p:spPr>
          <a:xfrm>
            <a:off x="1018850" y="983675"/>
            <a:ext cx="5420400" cy="29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262423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Project Overview</a:t>
            </a:r>
            <a:endParaRPr b="1" sz="1600">
              <a:solidFill>
                <a:srgbClr val="262423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</p:txBody>
      </p:sp>
      <p:sp>
        <p:nvSpPr>
          <p:cNvPr id="122" name="Google Shape;122;p15"/>
          <p:cNvSpPr/>
          <p:nvPr/>
        </p:nvSpPr>
        <p:spPr>
          <a:xfrm>
            <a:off x="1018850" y="1698900"/>
            <a:ext cx="5420400" cy="29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B7B7B7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Modeling and Variable Selection</a:t>
            </a:r>
            <a:endParaRPr b="1" sz="1600">
              <a:solidFill>
                <a:srgbClr val="B7B7B7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</p:txBody>
      </p:sp>
      <p:sp>
        <p:nvSpPr>
          <p:cNvPr id="123" name="Google Shape;123;p15"/>
          <p:cNvSpPr/>
          <p:nvPr/>
        </p:nvSpPr>
        <p:spPr>
          <a:xfrm>
            <a:off x="1018850" y="2414125"/>
            <a:ext cx="5420400" cy="29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B7B7B7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Conclusion</a:t>
            </a:r>
            <a:endParaRPr b="1" sz="1600">
              <a:solidFill>
                <a:srgbClr val="B7B7B7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</p:txBody>
      </p:sp>
      <p:sp>
        <p:nvSpPr>
          <p:cNvPr id="124" name="Google Shape;124;p15"/>
          <p:cNvSpPr/>
          <p:nvPr/>
        </p:nvSpPr>
        <p:spPr>
          <a:xfrm>
            <a:off x="1018850" y="3129350"/>
            <a:ext cx="5420400" cy="29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B7B7B7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Website Walkthrough</a:t>
            </a:r>
            <a:endParaRPr b="1" sz="1600">
              <a:solidFill>
                <a:srgbClr val="B7B7B7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</p:txBody>
      </p:sp>
      <p:sp>
        <p:nvSpPr>
          <p:cNvPr id="125" name="Google Shape;125;p15"/>
          <p:cNvSpPr/>
          <p:nvPr/>
        </p:nvSpPr>
        <p:spPr>
          <a:xfrm>
            <a:off x="1018850" y="3844575"/>
            <a:ext cx="5420400" cy="29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B7B7B7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Further Exploration</a:t>
            </a:r>
            <a:endParaRPr b="1" sz="1600">
              <a:solidFill>
                <a:srgbClr val="B7B7B7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</p:txBody>
      </p:sp>
      <p:sp>
        <p:nvSpPr>
          <p:cNvPr id="126" name="Google Shape;126;p15"/>
          <p:cNvSpPr/>
          <p:nvPr/>
        </p:nvSpPr>
        <p:spPr>
          <a:xfrm>
            <a:off x="944900" y="1205525"/>
            <a:ext cx="5453400" cy="29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62423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Overview of Project and data sources</a:t>
            </a:r>
            <a:endParaRPr sz="1200">
              <a:solidFill>
                <a:srgbClr val="262423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</p:txBody>
      </p:sp>
      <p:sp>
        <p:nvSpPr>
          <p:cNvPr id="127" name="Google Shape;127;p15"/>
          <p:cNvSpPr/>
          <p:nvPr/>
        </p:nvSpPr>
        <p:spPr>
          <a:xfrm>
            <a:off x="944900" y="1926919"/>
            <a:ext cx="5453400" cy="29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7B7B7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Models Used to Predict NBA Team Success</a:t>
            </a:r>
            <a:endParaRPr sz="1200">
              <a:solidFill>
                <a:srgbClr val="B7B7B7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</p:txBody>
      </p:sp>
      <p:sp>
        <p:nvSpPr>
          <p:cNvPr id="128" name="Google Shape;128;p15"/>
          <p:cNvSpPr/>
          <p:nvPr/>
        </p:nvSpPr>
        <p:spPr>
          <a:xfrm>
            <a:off x="944900" y="2648313"/>
            <a:ext cx="5453400" cy="29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7B7B7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Findings From Analysis and Model</a:t>
            </a:r>
            <a:endParaRPr sz="1200">
              <a:solidFill>
                <a:srgbClr val="B7B7B7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</p:txBody>
      </p:sp>
      <p:sp>
        <p:nvSpPr>
          <p:cNvPr id="129" name="Google Shape;129;p15"/>
          <p:cNvSpPr/>
          <p:nvPr/>
        </p:nvSpPr>
        <p:spPr>
          <a:xfrm>
            <a:off x="944900" y="3369706"/>
            <a:ext cx="5453400" cy="29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7B7B7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Data deep-dive</a:t>
            </a:r>
            <a:endParaRPr sz="1200">
              <a:solidFill>
                <a:srgbClr val="B7B7B7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</p:txBody>
      </p:sp>
      <p:sp>
        <p:nvSpPr>
          <p:cNvPr id="130" name="Google Shape;130;p15"/>
          <p:cNvSpPr/>
          <p:nvPr/>
        </p:nvSpPr>
        <p:spPr>
          <a:xfrm>
            <a:off x="944900" y="4091100"/>
            <a:ext cx="5453400" cy="29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7B7B7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Potential improvements and other areas of investigation</a:t>
            </a:r>
            <a:endParaRPr sz="1200">
              <a:solidFill>
                <a:srgbClr val="B7B7B7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</p:txBody>
      </p:sp>
      <p:sp>
        <p:nvSpPr>
          <p:cNvPr id="131" name="Google Shape;131;p15"/>
          <p:cNvSpPr/>
          <p:nvPr/>
        </p:nvSpPr>
        <p:spPr>
          <a:xfrm>
            <a:off x="342900" y="64775"/>
            <a:ext cx="15459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2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Agenda</a:t>
            </a:r>
            <a:endParaRPr b="1" sz="3000">
              <a:solidFill>
                <a:schemeClr val="dk2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</p:txBody>
      </p:sp>
      <p:cxnSp>
        <p:nvCxnSpPr>
          <p:cNvPr id="132" name="Google Shape;132;p15"/>
          <p:cNvCxnSpPr/>
          <p:nvPr/>
        </p:nvCxnSpPr>
        <p:spPr>
          <a:xfrm flipH="1" rot="10800000">
            <a:off x="414600" y="673775"/>
            <a:ext cx="8006700" cy="129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3" name="Google Shape;133;p15"/>
          <p:cNvCxnSpPr/>
          <p:nvPr/>
        </p:nvCxnSpPr>
        <p:spPr>
          <a:xfrm flipH="1" rot="10800000">
            <a:off x="342900" y="4712950"/>
            <a:ext cx="8006700" cy="129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6"/>
          <p:cNvSpPr/>
          <p:nvPr/>
        </p:nvSpPr>
        <p:spPr>
          <a:xfrm>
            <a:off x="1366825" y="4417975"/>
            <a:ext cx="1723200" cy="388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6"/>
          <p:cNvSpPr/>
          <p:nvPr/>
        </p:nvSpPr>
        <p:spPr>
          <a:xfrm>
            <a:off x="6189850" y="4417975"/>
            <a:ext cx="1723200" cy="388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0" name="Google Shape;14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0" y="933450"/>
            <a:ext cx="7620000" cy="327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6825" y="544900"/>
            <a:ext cx="6410325" cy="421005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17"/>
          <p:cNvSpPr/>
          <p:nvPr/>
        </p:nvSpPr>
        <p:spPr>
          <a:xfrm>
            <a:off x="1366825" y="4417975"/>
            <a:ext cx="1723200" cy="388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17"/>
          <p:cNvSpPr/>
          <p:nvPr/>
        </p:nvSpPr>
        <p:spPr>
          <a:xfrm>
            <a:off x="6189850" y="4417975"/>
            <a:ext cx="1723200" cy="388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" name="Google Shape;152;p18"/>
          <p:cNvGrpSpPr/>
          <p:nvPr/>
        </p:nvGrpSpPr>
        <p:grpSpPr>
          <a:xfrm>
            <a:off x="342992" y="224112"/>
            <a:ext cx="4228846" cy="2412143"/>
            <a:chOff x="931000" y="954275"/>
            <a:chExt cx="3686875" cy="2006775"/>
          </a:xfrm>
        </p:grpSpPr>
        <p:pic>
          <p:nvPicPr>
            <p:cNvPr id="153" name="Google Shape;153;p1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931000" y="954275"/>
              <a:ext cx="3686875" cy="2006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4" name="Google Shape;154;p1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8925717">
              <a:off x="1785648" y="1477313"/>
              <a:ext cx="536102" cy="57502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5" name="Google Shape;155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91675" y="2001050"/>
            <a:ext cx="4083300" cy="2722200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18"/>
          <p:cNvSpPr txBox="1"/>
          <p:nvPr/>
        </p:nvSpPr>
        <p:spPr>
          <a:xfrm>
            <a:off x="2212975" y="508700"/>
            <a:ext cx="801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HTML</a:t>
            </a:r>
            <a:endParaRPr b="1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088" y="1141975"/>
            <a:ext cx="8799824" cy="3440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0"/>
          <p:cNvSpPr/>
          <p:nvPr/>
        </p:nvSpPr>
        <p:spPr>
          <a:xfrm>
            <a:off x="513950" y="796800"/>
            <a:ext cx="315900" cy="3664200"/>
          </a:xfrm>
          <a:prstGeom prst="rect">
            <a:avLst/>
          </a:prstGeom>
          <a:solidFill>
            <a:srgbClr val="E0E0E1"/>
          </a:solidFill>
          <a:ln cap="flat" cmpd="sng" w="9525">
            <a:solidFill>
              <a:srgbClr val="E0E0E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167" name="Google Shape;167;p20"/>
          <p:cNvSpPr/>
          <p:nvPr/>
        </p:nvSpPr>
        <p:spPr>
          <a:xfrm>
            <a:off x="682000" y="983675"/>
            <a:ext cx="295800" cy="295800"/>
          </a:xfrm>
          <a:prstGeom prst="rect">
            <a:avLst/>
          </a:prstGeom>
          <a:solidFill>
            <a:srgbClr val="EB5600">
              <a:alpha val="30170"/>
            </a:srgbClr>
          </a:solidFill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168" name="Google Shape;168;p20"/>
          <p:cNvSpPr/>
          <p:nvPr/>
        </p:nvSpPr>
        <p:spPr>
          <a:xfrm>
            <a:off x="682000" y="1698900"/>
            <a:ext cx="295800" cy="295800"/>
          </a:xfrm>
          <a:prstGeom prst="rect">
            <a:avLst/>
          </a:prstGeom>
          <a:solidFill>
            <a:schemeClr val="accent3"/>
          </a:solidFill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20"/>
          <p:cNvSpPr/>
          <p:nvPr/>
        </p:nvSpPr>
        <p:spPr>
          <a:xfrm>
            <a:off x="682000" y="2414125"/>
            <a:ext cx="295800" cy="295800"/>
          </a:xfrm>
          <a:prstGeom prst="rect">
            <a:avLst/>
          </a:prstGeom>
          <a:solidFill>
            <a:srgbClr val="EB5600">
              <a:alpha val="30170"/>
            </a:srgbClr>
          </a:solidFill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20"/>
          <p:cNvSpPr/>
          <p:nvPr/>
        </p:nvSpPr>
        <p:spPr>
          <a:xfrm>
            <a:off x="682000" y="3129350"/>
            <a:ext cx="295800" cy="295800"/>
          </a:xfrm>
          <a:prstGeom prst="rect">
            <a:avLst/>
          </a:prstGeom>
          <a:solidFill>
            <a:srgbClr val="EB5600">
              <a:alpha val="30170"/>
            </a:srgbClr>
          </a:solidFill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20"/>
          <p:cNvSpPr/>
          <p:nvPr/>
        </p:nvSpPr>
        <p:spPr>
          <a:xfrm>
            <a:off x="682000" y="3844575"/>
            <a:ext cx="295800" cy="295800"/>
          </a:xfrm>
          <a:prstGeom prst="rect">
            <a:avLst/>
          </a:prstGeom>
          <a:solidFill>
            <a:srgbClr val="EB5600">
              <a:alpha val="30170"/>
            </a:srgbClr>
          </a:solidFill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20"/>
          <p:cNvSpPr/>
          <p:nvPr/>
        </p:nvSpPr>
        <p:spPr>
          <a:xfrm>
            <a:off x="1018850" y="983675"/>
            <a:ext cx="5420400" cy="29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B7B7B7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Project Overview</a:t>
            </a:r>
            <a:endParaRPr b="1" sz="1600">
              <a:solidFill>
                <a:srgbClr val="B7B7B7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</p:txBody>
      </p:sp>
      <p:sp>
        <p:nvSpPr>
          <p:cNvPr id="173" name="Google Shape;173;p20"/>
          <p:cNvSpPr/>
          <p:nvPr/>
        </p:nvSpPr>
        <p:spPr>
          <a:xfrm>
            <a:off x="1018850" y="1698900"/>
            <a:ext cx="5420400" cy="29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Palatino Linotype"/>
                <a:ea typeface="Palatino Linotype"/>
                <a:cs typeface="Palatino Linotype"/>
                <a:sym typeface="Palatino Linotype"/>
              </a:rPr>
              <a:t>Modeling and Variable Selection</a:t>
            </a:r>
            <a:endParaRPr b="1" sz="1600">
              <a:latin typeface="Palatino Linotype"/>
              <a:ea typeface="Palatino Linotype"/>
              <a:cs typeface="Palatino Linotype"/>
              <a:sym typeface="Palatino Linotype"/>
            </a:endParaRPr>
          </a:p>
        </p:txBody>
      </p:sp>
      <p:sp>
        <p:nvSpPr>
          <p:cNvPr id="174" name="Google Shape;174;p20"/>
          <p:cNvSpPr/>
          <p:nvPr/>
        </p:nvSpPr>
        <p:spPr>
          <a:xfrm>
            <a:off x="1018850" y="2414125"/>
            <a:ext cx="5420400" cy="29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B7B7B7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Conclusion</a:t>
            </a:r>
            <a:endParaRPr b="1" sz="1600">
              <a:solidFill>
                <a:srgbClr val="B7B7B7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</p:txBody>
      </p:sp>
      <p:sp>
        <p:nvSpPr>
          <p:cNvPr id="175" name="Google Shape;175;p20"/>
          <p:cNvSpPr/>
          <p:nvPr/>
        </p:nvSpPr>
        <p:spPr>
          <a:xfrm>
            <a:off x="1018850" y="3129350"/>
            <a:ext cx="5420400" cy="29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B7B7B7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Website Walkthrough</a:t>
            </a:r>
            <a:endParaRPr b="1" sz="1600">
              <a:solidFill>
                <a:srgbClr val="B7B7B7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</p:txBody>
      </p:sp>
      <p:sp>
        <p:nvSpPr>
          <p:cNvPr id="176" name="Google Shape;176;p20"/>
          <p:cNvSpPr/>
          <p:nvPr/>
        </p:nvSpPr>
        <p:spPr>
          <a:xfrm>
            <a:off x="1018850" y="3844575"/>
            <a:ext cx="5420400" cy="29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B7B7B7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Further Exploration</a:t>
            </a:r>
            <a:endParaRPr b="1" sz="1600">
              <a:solidFill>
                <a:srgbClr val="B7B7B7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</p:txBody>
      </p:sp>
      <p:sp>
        <p:nvSpPr>
          <p:cNvPr id="177" name="Google Shape;177;p20"/>
          <p:cNvSpPr/>
          <p:nvPr/>
        </p:nvSpPr>
        <p:spPr>
          <a:xfrm>
            <a:off x="944900" y="1205525"/>
            <a:ext cx="5453400" cy="29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7B7B7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Overview of Project </a:t>
            </a:r>
            <a:r>
              <a:rPr lang="en" sz="1200">
                <a:solidFill>
                  <a:srgbClr val="B7B7B7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and data sources</a:t>
            </a:r>
            <a:endParaRPr sz="1200">
              <a:solidFill>
                <a:srgbClr val="B7B7B7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</p:txBody>
      </p:sp>
      <p:sp>
        <p:nvSpPr>
          <p:cNvPr id="178" name="Google Shape;178;p20"/>
          <p:cNvSpPr/>
          <p:nvPr/>
        </p:nvSpPr>
        <p:spPr>
          <a:xfrm>
            <a:off x="944900" y="1926919"/>
            <a:ext cx="5453400" cy="29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alatino Linotype"/>
                <a:ea typeface="Palatino Linotype"/>
                <a:cs typeface="Palatino Linotype"/>
                <a:sym typeface="Palatino Linotype"/>
              </a:rPr>
              <a:t>Models Used to Predict NBA Team Success</a:t>
            </a:r>
            <a:endParaRPr sz="1200">
              <a:latin typeface="Palatino Linotype"/>
              <a:ea typeface="Palatino Linotype"/>
              <a:cs typeface="Palatino Linotype"/>
              <a:sym typeface="Palatino Linotype"/>
            </a:endParaRPr>
          </a:p>
        </p:txBody>
      </p:sp>
      <p:sp>
        <p:nvSpPr>
          <p:cNvPr id="179" name="Google Shape;179;p20"/>
          <p:cNvSpPr/>
          <p:nvPr/>
        </p:nvSpPr>
        <p:spPr>
          <a:xfrm>
            <a:off x="944900" y="2648313"/>
            <a:ext cx="5453400" cy="29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7B7B7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Findings From Analysis and Model</a:t>
            </a:r>
            <a:endParaRPr sz="1200">
              <a:solidFill>
                <a:srgbClr val="B7B7B7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</p:txBody>
      </p:sp>
      <p:sp>
        <p:nvSpPr>
          <p:cNvPr id="180" name="Google Shape;180;p20"/>
          <p:cNvSpPr/>
          <p:nvPr/>
        </p:nvSpPr>
        <p:spPr>
          <a:xfrm>
            <a:off x="944900" y="3369706"/>
            <a:ext cx="5453400" cy="29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7B7B7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Data deep-dive</a:t>
            </a:r>
            <a:endParaRPr sz="1200">
              <a:solidFill>
                <a:srgbClr val="B7B7B7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</p:txBody>
      </p:sp>
      <p:sp>
        <p:nvSpPr>
          <p:cNvPr id="181" name="Google Shape;181;p20"/>
          <p:cNvSpPr/>
          <p:nvPr/>
        </p:nvSpPr>
        <p:spPr>
          <a:xfrm>
            <a:off x="944900" y="4091100"/>
            <a:ext cx="5453400" cy="29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7B7B7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Potential improvements and other areas of investigation</a:t>
            </a:r>
            <a:endParaRPr sz="1200">
              <a:solidFill>
                <a:srgbClr val="B7B7B7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</p:txBody>
      </p:sp>
      <p:sp>
        <p:nvSpPr>
          <p:cNvPr id="182" name="Google Shape;182;p20"/>
          <p:cNvSpPr/>
          <p:nvPr/>
        </p:nvSpPr>
        <p:spPr>
          <a:xfrm>
            <a:off x="342900" y="64775"/>
            <a:ext cx="15459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2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Agenda</a:t>
            </a:r>
            <a:endParaRPr b="1" sz="3000">
              <a:solidFill>
                <a:schemeClr val="dk2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</p:txBody>
      </p:sp>
      <p:cxnSp>
        <p:nvCxnSpPr>
          <p:cNvPr id="183" name="Google Shape;183;p20"/>
          <p:cNvCxnSpPr/>
          <p:nvPr/>
        </p:nvCxnSpPr>
        <p:spPr>
          <a:xfrm flipH="1" rot="10800000">
            <a:off x="414600" y="673775"/>
            <a:ext cx="8006700" cy="129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4" name="Google Shape;184;p20"/>
          <p:cNvCxnSpPr/>
          <p:nvPr/>
        </p:nvCxnSpPr>
        <p:spPr>
          <a:xfrm flipH="1" rot="10800000">
            <a:off x="342900" y="4712950"/>
            <a:ext cx="8006700" cy="129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1"/>
          <p:cNvSpPr txBox="1"/>
          <p:nvPr/>
        </p:nvSpPr>
        <p:spPr>
          <a:xfrm>
            <a:off x="724950" y="330900"/>
            <a:ext cx="5375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Variable Selection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90" name="Google Shape;19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4950" y="856850"/>
            <a:ext cx="5715000" cy="2514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1"/>
          <p:cNvSpPr txBox="1"/>
          <p:nvPr/>
        </p:nvSpPr>
        <p:spPr>
          <a:xfrm>
            <a:off x="577425" y="3755475"/>
            <a:ext cx="5043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AutoNum type="arabicPeriod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Lasso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AutoNum type="arabicPeriod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Ridge Regression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AutoNum type="arabicPeriod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Elastic NET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